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056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0FAE41-87F7-4F47-AB43-AFB1A651536F}" type="doc">
      <dgm:prSet loTypeId="urn:microsoft.com/office/officeart/2005/8/layout/hList3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05477CB-0BD6-4BEA-A187-EDBF73C3DB1E}">
      <dgm:prSet phldrT="[Text]"/>
      <dgm:spPr>
        <a:solidFill>
          <a:srgbClr val="033573"/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Quality Points for Grades 6-12</a:t>
          </a:r>
        </a:p>
      </dgm:t>
    </dgm:pt>
    <dgm:pt modelId="{498779C1-65DD-48F3-B10E-6D04CFBA5A4A}" type="parTrans" cxnId="{7B711316-CBDA-44B2-BF0F-E1CDCDF90469}">
      <dgm:prSet/>
      <dgm:spPr/>
      <dgm:t>
        <a:bodyPr/>
        <a:lstStyle/>
        <a:p>
          <a:endParaRPr lang="en-US"/>
        </a:p>
      </dgm:t>
    </dgm:pt>
    <dgm:pt modelId="{395BA2A1-C880-4C87-A3EE-FA69EACC4FBA}" type="sibTrans" cxnId="{7B711316-CBDA-44B2-BF0F-E1CDCDF90469}">
      <dgm:prSet/>
      <dgm:spPr/>
      <dgm:t>
        <a:bodyPr/>
        <a:lstStyle/>
        <a:p>
          <a:endParaRPr lang="en-US"/>
        </a:p>
      </dgm:t>
    </dgm:pt>
    <dgm:pt modelId="{E43F0A84-0708-49E9-9B1A-ED86B211E6FD}">
      <dgm:prSet phldrT="[Text]" custT="1"/>
      <dgm:spPr>
        <a:solidFill>
          <a:srgbClr val="F6871E"/>
        </a:solidFill>
      </dgm:spPr>
      <dgm:t>
        <a:bodyPr/>
        <a:lstStyle/>
        <a:p>
          <a:pPr algn="l">
            <a:lnSpc>
              <a:spcPct val="100000"/>
            </a:lnSpc>
            <a:spcAft>
              <a:spcPts val="600"/>
            </a:spcAft>
          </a:pPr>
          <a:r>
            <a:rPr lang="en-US" sz="1800" b="1" u="sng" dirty="0">
              <a:solidFill>
                <a:srgbClr val="033573"/>
              </a:solidFill>
            </a:rPr>
            <a:t>What is it?</a:t>
          </a:r>
        </a:p>
        <a:p>
          <a:pPr algn="l">
            <a:lnSpc>
              <a:spcPct val="90000"/>
            </a:lnSpc>
            <a:spcAft>
              <a:spcPts val="600"/>
            </a:spcAft>
          </a:pPr>
          <a:r>
            <a:rPr lang="en-US" sz="1600" dirty="0">
              <a:solidFill>
                <a:srgbClr val="033573"/>
              </a:solidFill>
            </a:rPr>
            <a:t>Quality points convert the numerical percentage point to a point system that represents the letter grade.</a:t>
          </a:r>
        </a:p>
        <a:p>
          <a:pPr algn="ctr">
            <a:lnSpc>
              <a:spcPct val="90000"/>
            </a:lnSpc>
            <a:spcAft>
              <a:spcPts val="600"/>
            </a:spcAft>
          </a:pPr>
          <a:endParaRPr lang="en-US" sz="1800" dirty="0">
            <a:solidFill>
              <a:srgbClr val="033573"/>
            </a:solidFill>
          </a:endParaRPr>
        </a:p>
        <a:p>
          <a:pPr algn="l">
            <a:lnSpc>
              <a:spcPct val="90000"/>
            </a:lnSpc>
            <a:spcAft>
              <a:spcPts val="600"/>
            </a:spcAft>
          </a:pPr>
          <a:r>
            <a:rPr lang="en-US" sz="1800" b="1" u="sng" dirty="0">
              <a:solidFill>
                <a:srgbClr val="033573"/>
              </a:solidFill>
            </a:rPr>
            <a:t>What do families need to know?</a:t>
          </a:r>
        </a:p>
        <a:p>
          <a:pPr algn="l">
            <a:lnSpc>
              <a:spcPct val="90000"/>
            </a:lnSpc>
            <a:spcAft>
              <a:spcPts val="600"/>
            </a:spcAft>
          </a:pPr>
          <a:r>
            <a:rPr lang="en-US" sz="1600" b="0" u="none" dirty="0">
              <a:solidFill>
                <a:srgbClr val="033573"/>
              </a:solidFill>
            </a:rPr>
            <a:t>Parents/guardians will see letter grades reflected on interims and report cards.</a:t>
          </a:r>
        </a:p>
        <a:p>
          <a:pPr algn="l">
            <a:lnSpc>
              <a:spcPct val="90000"/>
            </a:lnSpc>
            <a:spcAft>
              <a:spcPts val="600"/>
            </a:spcAft>
          </a:pPr>
          <a:endParaRPr lang="en-US" sz="1600" b="0" u="none" dirty="0">
            <a:solidFill>
              <a:srgbClr val="033573"/>
            </a:solidFill>
          </a:endParaRPr>
        </a:p>
        <a:p>
          <a:pPr algn="l">
            <a:lnSpc>
              <a:spcPct val="90000"/>
            </a:lnSpc>
            <a:spcAft>
              <a:spcPts val="600"/>
            </a:spcAft>
          </a:pPr>
          <a:r>
            <a:rPr lang="en-US" sz="1600" b="0" u="none" dirty="0">
              <a:solidFill>
                <a:srgbClr val="033573"/>
              </a:solidFill>
            </a:rPr>
            <a:t>Parents can access the actual percentage earned in the Parent Portal in Focus.</a:t>
          </a:r>
          <a:endParaRPr lang="en-US" sz="1600" dirty="0">
            <a:solidFill>
              <a:srgbClr val="033573"/>
            </a:solidFill>
          </a:endParaRPr>
        </a:p>
      </dgm:t>
    </dgm:pt>
    <dgm:pt modelId="{0B053562-2D4A-4E48-B4B6-651A484C53E7}" type="parTrans" cxnId="{03D752DC-7E9B-4738-BA68-860EA7E5316F}">
      <dgm:prSet/>
      <dgm:spPr/>
      <dgm:t>
        <a:bodyPr/>
        <a:lstStyle/>
        <a:p>
          <a:endParaRPr lang="en-US"/>
        </a:p>
      </dgm:t>
    </dgm:pt>
    <dgm:pt modelId="{23879B80-28F4-4E96-8D6B-51CB414BCC78}" type="sibTrans" cxnId="{03D752DC-7E9B-4738-BA68-860EA7E5316F}">
      <dgm:prSet/>
      <dgm:spPr/>
      <dgm:t>
        <a:bodyPr/>
        <a:lstStyle/>
        <a:p>
          <a:endParaRPr lang="en-US"/>
        </a:p>
      </dgm:t>
    </dgm:pt>
    <dgm:pt modelId="{A6FF9D7D-5535-4F77-AC1E-87726938010A}">
      <dgm:prSet phldrT="[Text]" custT="1"/>
      <dgm:spPr>
        <a:solidFill>
          <a:srgbClr val="AED1EF"/>
        </a:solidFill>
      </dgm:spPr>
      <dgm:t>
        <a:bodyPr/>
        <a:lstStyle/>
        <a:p>
          <a:r>
            <a:rPr lang="en-US" sz="3200" dirty="0">
              <a:solidFill>
                <a:srgbClr val="033573"/>
              </a:solidFill>
            </a:rPr>
            <a:t> A = 4 points</a:t>
          </a:r>
        </a:p>
        <a:p>
          <a:r>
            <a:rPr lang="en-US" sz="3200" dirty="0">
              <a:solidFill>
                <a:srgbClr val="033573"/>
              </a:solidFill>
            </a:rPr>
            <a:t> B = 3 points</a:t>
          </a:r>
        </a:p>
        <a:p>
          <a:r>
            <a:rPr lang="en-US" sz="3200" dirty="0">
              <a:solidFill>
                <a:srgbClr val="033573"/>
              </a:solidFill>
            </a:rPr>
            <a:t> C = 2 points</a:t>
          </a:r>
        </a:p>
        <a:p>
          <a:r>
            <a:rPr lang="en-US" sz="3200" dirty="0">
              <a:solidFill>
                <a:srgbClr val="033573"/>
              </a:solidFill>
            </a:rPr>
            <a:t>D = 1 point</a:t>
          </a:r>
        </a:p>
        <a:p>
          <a:r>
            <a:rPr lang="en-US" sz="3200" dirty="0">
              <a:solidFill>
                <a:srgbClr val="033573"/>
              </a:solidFill>
            </a:rPr>
            <a:t> F = 0 points</a:t>
          </a:r>
        </a:p>
      </dgm:t>
    </dgm:pt>
    <dgm:pt modelId="{19921FF5-C5B7-4F73-9E17-B271658D5548}" type="parTrans" cxnId="{5015B035-8CA5-4D65-BD9C-0F31FCAFE824}">
      <dgm:prSet/>
      <dgm:spPr/>
      <dgm:t>
        <a:bodyPr/>
        <a:lstStyle/>
        <a:p>
          <a:endParaRPr lang="en-US"/>
        </a:p>
      </dgm:t>
    </dgm:pt>
    <dgm:pt modelId="{6ACEA06F-DBED-447D-9D53-84D369D65E08}" type="sibTrans" cxnId="{5015B035-8CA5-4D65-BD9C-0F31FCAFE824}">
      <dgm:prSet/>
      <dgm:spPr/>
      <dgm:t>
        <a:bodyPr/>
        <a:lstStyle/>
        <a:p>
          <a:endParaRPr lang="en-US"/>
        </a:p>
      </dgm:t>
    </dgm:pt>
    <dgm:pt modelId="{B44037D9-FECA-4067-9EB0-B4103E85ACFD}">
      <dgm:prSet phldrT="[Text]" custT="1"/>
      <dgm:spPr>
        <a:solidFill>
          <a:srgbClr val="FEBF4B"/>
        </a:solidFill>
      </dgm:spPr>
      <dgm:t>
        <a:bodyPr/>
        <a:lstStyle/>
        <a:p>
          <a:pPr algn="l">
            <a:buNone/>
          </a:pPr>
          <a:r>
            <a:rPr lang="en-US" sz="1800" b="1" u="sng" dirty="0">
              <a:solidFill>
                <a:srgbClr val="033573"/>
              </a:solidFill>
            </a:rPr>
            <a:t>What are the advantages for students?</a:t>
          </a:r>
        </a:p>
        <a:p>
          <a:pPr algn="l">
            <a:buFont typeface="Arial" panose="020B0604020202020204" pitchFamily="34" charset="0"/>
            <a:buChar char="•"/>
          </a:pPr>
          <a:r>
            <a:rPr lang="en-US" sz="1600" b="0" i="0" u="none" dirty="0">
              <a:solidFill>
                <a:srgbClr val="033573"/>
              </a:solidFill>
            </a:rPr>
            <a:t>It mirrors the Grade Point Average (GPA) calculation model &amp; the End of Year Course calculation model from the state.</a:t>
          </a:r>
        </a:p>
        <a:p>
          <a:pPr algn="l">
            <a:buFont typeface="Arial" panose="020B0604020202020204" pitchFamily="34" charset="0"/>
            <a:buChar char="•"/>
          </a:pPr>
          <a:endParaRPr lang="en-US" sz="1600" b="0" i="0" u="none" dirty="0">
            <a:solidFill>
              <a:srgbClr val="033573"/>
            </a:solidFill>
          </a:endParaRPr>
        </a:p>
        <a:p>
          <a:pPr algn="l">
            <a:buFont typeface="Arial" panose="020B0604020202020204" pitchFamily="34" charset="0"/>
            <a:buChar char="•"/>
          </a:pPr>
          <a:r>
            <a:rPr lang="en-US" sz="1600" b="0" i="0" u="none" dirty="0">
              <a:solidFill>
                <a:srgbClr val="033573"/>
              </a:solidFill>
            </a:rPr>
            <a:t>It makes recovery possible for students with a low grade or average.</a:t>
          </a:r>
        </a:p>
        <a:p>
          <a:pPr algn="l">
            <a:buFont typeface="Arial" panose="020B0604020202020204" pitchFamily="34" charset="0"/>
            <a:buChar char="•"/>
          </a:pPr>
          <a:endParaRPr lang="en-US" sz="1600" b="0" i="0" u="none" dirty="0">
            <a:solidFill>
              <a:srgbClr val="033573"/>
            </a:solidFill>
          </a:endParaRPr>
        </a:p>
        <a:p>
          <a:pPr algn="l">
            <a:buFont typeface="Arial" panose="020B0604020202020204" pitchFamily="34" charset="0"/>
            <a:buChar char="•"/>
          </a:pPr>
          <a:r>
            <a:rPr lang="en-US" sz="1600" b="0" i="0" u="none" dirty="0">
              <a:solidFill>
                <a:srgbClr val="033573"/>
              </a:solidFill>
            </a:rPr>
            <a:t>It is a similar calculation model across other districts.</a:t>
          </a:r>
          <a:endParaRPr lang="en-US" sz="1600" dirty="0">
            <a:solidFill>
              <a:srgbClr val="033573"/>
            </a:solidFill>
          </a:endParaRPr>
        </a:p>
      </dgm:t>
    </dgm:pt>
    <dgm:pt modelId="{2BAFFF5A-D0C5-48DC-B100-6B40A6582D3E}" type="parTrans" cxnId="{66D277EF-027D-4402-911A-894120FA1C74}">
      <dgm:prSet/>
      <dgm:spPr/>
      <dgm:t>
        <a:bodyPr/>
        <a:lstStyle/>
        <a:p>
          <a:endParaRPr lang="en-US"/>
        </a:p>
      </dgm:t>
    </dgm:pt>
    <dgm:pt modelId="{38F78DE3-D803-4DCE-9CCF-EEB256D6A7B5}" type="sibTrans" cxnId="{66D277EF-027D-4402-911A-894120FA1C74}">
      <dgm:prSet/>
      <dgm:spPr/>
      <dgm:t>
        <a:bodyPr/>
        <a:lstStyle/>
        <a:p>
          <a:endParaRPr lang="en-US"/>
        </a:p>
      </dgm:t>
    </dgm:pt>
    <dgm:pt modelId="{AF46E808-63ED-4207-A223-82CC55B7BDEB}" type="pres">
      <dgm:prSet presAssocID="{C30FAE41-87F7-4F47-AB43-AFB1A651536F}" presName="composite" presStyleCnt="0">
        <dgm:presLayoutVars>
          <dgm:chMax val="1"/>
          <dgm:dir/>
          <dgm:resizeHandles val="exact"/>
        </dgm:presLayoutVars>
      </dgm:prSet>
      <dgm:spPr/>
    </dgm:pt>
    <dgm:pt modelId="{DC63FC34-FC46-446B-9F50-9F556F2C2450}" type="pres">
      <dgm:prSet presAssocID="{C05477CB-0BD6-4BEA-A187-EDBF73C3DB1E}" presName="roof" presStyleLbl="dkBgShp" presStyleIdx="0" presStyleCnt="2" custScaleY="74908"/>
      <dgm:spPr/>
    </dgm:pt>
    <dgm:pt modelId="{3EE0BC7F-6D51-46FA-96B2-1EA328A714B4}" type="pres">
      <dgm:prSet presAssocID="{C05477CB-0BD6-4BEA-A187-EDBF73C3DB1E}" presName="pillars" presStyleCnt="0"/>
      <dgm:spPr/>
    </dgm:pt>
    <dgm:pt modelId="{0687BFFD-2802-4866-8EB7-61CE02FC3D36}" type="pres">
      <dgm:prSet presAssocID="{C05477CB-0BD6-4BEA-A187-EDBF73C3DB1E}" presName="pillar1" presStyleLbl="node1" presStyleIdx="0" presStyleCnt="3" custScaleX="99767" custScaleY="122249">
        <dgm:presLayoutVars>
          <dgm:bulletEnabled val="1"/>
        </dgm:presLayoutVars>
      </dgm:prSet>
      <dgm:spPr/>
    </dgm:pt>
    <dgm:pt modelId="{0BBAFF5C-6C23-4314-A35B-0CD26D0D7453}" type="pres">
      <dgm:prSet presAssocID="{A6FF9D7D-5535-4F77-AC1E-87726938010A}" presName="pillarX" presStyleLbl="node1" presStyleIdx="1" presStyleCnt="3" custScaleY="121558">
        <dgm:presLayoutVars>
          <dgm:bulletEnabled val="1"/>
        </dgm:presLayoutVars>
      </dgm:prSet>
      <dgm:spPr/>
    </dgm:pt>
    <dgm:pt modelId="{4251A5F2-923A-4BD5-882F-85AAC02FA4D5}" type="pres">
      <dgm:prSet presAssocID="{B44037D9-FECA-4067-9EB0-B4103E85ACFD}" presName="pillarX" presStyleLbl="node1" presStyleIdx="2" presStyleCnt="3" custScaleY="121558">
        <dgm:presLayoutVars>
          <dgm:bulletEnabled val="1"/>
        </dgm:presLayoutVars>
      </dgm:prSet>
      <dgm:spPr/>
    </dgm:pt>
    <dgm:pt modelId="{EF589C46-8F49-45C8-92E1-A3C5EBAD999E}" type="pres">
      <dgm:prSet presAssocID="{C05477CB-0BD6-4BEA-A187-EDBF73C3DB1E}" presName="base" presStyleLbl="dkBgShp" presStyleIdx="1" presStyleCnt="2" custLinFactNeighborX="890" custLinFactNeighborY="47207"/>
      <dgm:spPr>
        <a:solidFill>
          <a:srgbClr val="033573"/>
        </a:solidFill>
      </dgm:spPr>
    </dgm:pt>
  </dgm:ptLst>
  <dgm:cxnLst>
    <dgm:cxn modelId="{7B711316-CBDA-44B2-BF0F-E1CDCDF90469}" srcId="{C30FAE41-87F7-4F47-AB43-AFB1A651536F}" destId="{C05477CB-0BD6-4BEA-A187-EDBF73C3DB1E}" srcOrd="0" destOrd="0" parTransId="{498779C1-65DD-48F3-B10E-6D04CFBA5A4A}" sibTransId="{395BA2A1-C880-4C87-A3EE-FA69EACC4FBA}"/>
    <dgm:cxn modelId="{5015B035-8CA5-4D65-BD9C-0F31FCAFE824}" srcId="{C05477CB-0BD6-4BEA-A187-EDBF73C3DB1E}" destId="{A6FF9D7D-5535-4F77-AC1E-87726938010A}" srcOrd="1" destOrd="0" parTransId="{19921FF5-C5B7-4F73-9E17-B271658D5548}" sibTransId="{6ACEA06F-DBED-447D-9D53-84D369D65E08}"/>
    <dgm:cxn modelId="{7270DA51-EAE0-4ACC-B932-54CFEEFE2FC9}" type="presOf" srcId="{A6FF9D7D-5535-4F77-AC1E-87726938010A}" destId="{0BBAFF5C-6C23-4314-A35B-0CD26D0D7453}" srcOrd="0" destOrd="0" presId="urn:microsoft.com/office/officeart/2005/8/layout/hList3"/>
    <dgm:cxn modelId="{608DE295-9E20-44EF-86CD-774761150722}" type="presOf" srcId="{C05477CB-0BD6-4BEA-A187-EDBF73C3DB1E}" destId="{DC63FC34-FC46-446B-9F50-9F556F2C2450}" srcOrd="0" destOrd="0" presId="urn:microsoft.com/office/officeart/2005/8/layout/hList3"/>
    <dgm:cxn modelId="{EDB54A99-FF9F-4A27-BFFF-D7195143AA67}" type="presOf" srcId="{E43F0A84-0708-49E9-9B1A-ED86B211E6FD}" destId="{0687BFFD-2802-4866-8EB7-61CE02FC3D36}" srcOrd="0" destOrd="0" presId="urn:microsoft.com/office/officeart/2005/8/layout/hList3"/>
    <dgm:cxn modelId="{03D752DC-7E9B-4738-BA68-860EA7E5316F}" srcId="{C05477CB-0BD6-4BEA-A187-EDBF73C3DB1E}" destId="{E43F0A84-0708-49E9-9B1A-ED86B211E6FD}" srcOrd="0" destOrd="0" parTransId="{0B053562-2D4A-4E48-B4B6-651A484C53E7}" sibTransId="{23879B80-28F4-4E96-8D6B-51CB414BCC78}"/>
    <dgm:cxn modelId="{C4FF65EE-E294-4D5D-9178-645F0D5F6CD9}" type="presOf" srcId="{C30FAE41-87F7-4F47-AB43-AFB1A651536F}" destId="{AF46E808-63ED-4207-A223-82CC55B7BDEB}" srcOrd="0" destOrd="0" presId="urn:microsoft.com/office/officeart/2005/8/layout/hList3"/>
    <dgm:cxn modelId="{F7F338EF-ABC4-43B4-BBE2-4681E36C4EF6}" type="presOf" srcId="{B44037D9-FECA-4067-9EB0-B4103E85ACFD}" destId="{4251A5F2-923A-4BD5-882F-85AAC02FA4D5}" srcOrd="0" destOrd="0" presId="urn:microsoft.com/office/officeart/2005/8/layout/hList3"/>
    <dgm:cxn modelId="{66D277EF-027D-4402-911A-894120FA1C74}" srcId="{C05477CB-0BD6-4BEA-A187-EDBF73C3DB1E}" destId="{B44037D9-FECA-4067-9EB0-B4103E85ACFD}" srcOrd="2" destOrd="0" parTransId="{2BAFFF5A-D0C5-48DC-B100-6B40A6582D3E}" sibTransId="{38F78DE3-D803-4DCE-9CCF-EEB256D6A7B5}"/>
    <dgm:cxn modelId="{F19EE5A5-5795-44BB-92EA-5D58E9A47665}" type="presParOf" srcId="{AF46E808-63ED-4207-A223-82CC55B7BDEB}" destId="{DC63FC34-FC46-446B-9F50-9F556F2C2450}" srcOrd="0" destOrd="0" presId="urn:microsoft.com/office/officeart/2005/8/layout/hList3"/>
    <dgm:cxn modelId="{EE5E5200-A6CC-44EB-B74B-A68934566741}" type="presParOf" srcId="{AF46E808-63ED-4207-A223-82CC55B7BDEB}" destId="{3EE0BC7F-6D51-46FA-96B2-1EA328A714B4}" srcOrd="1" destOrd="0" presId="urn:microsoft.com/office/officeart/2005/8/layout/hList3"/>
    <dgm:cxn modelId="{E26DE371-DD45-4863-AF6B-0E055123024A}" type="presParOf" srcId="{3EE0BC7F-6D51-46FA-96B2-1EA328A714B4}" destId="{0687BFFD-2802-4866-8EB7-61CE02FC3D36}" srcOrd="0" destOrd="0" presId="urn:microsoft.com/office/officeart/2005/8/layout/hList3"/>
    <dgm:cxn modelId="{CDC99AC4-3C21-436A-BC05-7628DF5BDE4A}" type="presParOf" srcId="{3EE0BC7F-6D51-46FA-96B2-1EA328A714B4}" destId="{0BBAFF5C-6C23-4314-A35B-0CD26D0D7453}" srcOrd="1" destOrd="0" presId="urn:microsoft.com/office/officeart/2005/8/layout/hList3"/>
    <dgm:cxn modelId="{F633086F-F050-4283-8226-C514CCBB9FF2}" type="presParOf" srcId="{3EE0BC7F-6D51-46FA-96B2-1EA328A714B4}" destId="{4251A5F2-923A-4BD5-882F-85AAC02FA4D5}" srcOrd="2" destOrd="0" presId="urn:microsoft.com/office/officeart/2005/8/layout/hList3"/>
    <dgm:cxn modelId="{A296D271-5711-49A2-9076-8FC14BCBC08F}" type="presParOf" srcId="{AF46E808-63ED-4207-A223-82CC55B7BDEB}" destId="{EF589C46-8F49-45C8-92E1-A3C5EBAD999E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63FC34-FC46-446B-9F50-9F556F2C2450}">
      <dsp:nvSpPr>
        <dsp:cNvPr id="0" name=""/>
        <dsp:cNvSpPr/>
      </dsp:nvSpPr>
      <dsp:spPr>
        <a:xfrm>
          <a:off x="0" y="108847"/>
          <a:ext cx="9102846" cy="1302698"/>
        </a:xfrm>
        <a:prstGeom prst="rect">
          <a:avLst/>
        </a:prstGeom>
        <a:solidFill>
          <a:srgbClr val="033573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marL="0" lvl="0" indent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600" kern="1200" dirty="0">
              <a:solidFill>
                <a:schemeClr val="bg1"/>
              </a:solidFill>
            </a:rPr>
            <a:t>Quality Points for Grades 6-12</a:t>
          </a:r>
        </a:p>
      </dsp:txBody>
      <dsp:txXfrm>
        <a:off x="0" y="108847"/>
        <a:ext cx="9102846" cy="1302698"/>
      </dsp:txXfrm>
    </dsp:sp>
    <dsp:sp modelId="{0687BFFD-2802-4866-8EB7-61CE02FC3D36}">
      <dsp:nvSpPr>
        <dsp:cNvPr id="0" name=""/>
        <dsp:cNvSpPr/>
      </dsp:nvSpPr>
      <dsp:spPr>
        <a:xfrm>
          <a:off x="1314" y="1223457"/>
          <a:ext cx="3028690" cy="4464576"/>
        </a:xfrm>
        <a:prstGeom prst="rect">
          <a:avLst/>
        </a:prstGeom>
        <a:solidFill>
          <a:srgbClr val="F6871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1800" b="1" u="sng" kern="1200" dirty="0">
              <a:solidFill>
                <a:srgbClr val="033573"/>
              </a:solidFill>
            </a:rPr>
            <a:t>What is it?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1600" kern="1200" dirty="0">
              <a:solidFill>
                <a:srgbClr val="033573"/>
              </a:solidFill>
            </a:rPr>
            <a:t>Quality points convert the numerical percentage point to a point system that represents the letter grade.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endParaRPr lang="en-US" sz="1800" kern="1200" dirty="0">
            <a:solidFill>
              <a:srgbClr val="033573"/>
            </a:solidFill>
          </a:endParaRP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1800" b="1" u="sng" kern="1200" dirty="0">
              <a:solidFill>
                <a:srgbClr val="033573"/>
              </a:solidFill>
            </a:rPr>
            <a:t>What do families need to know?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1600" b="0" u="none" kern="1200" dirty="0">
              <a:solidFill>
                <a:srgbClr val="033573"/>
              </a:solidFill>
            </a:rPr>
            <a:t>Parents/guardians will see letter grades reflected on interims and report cards.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endParaRPr lang="en-US" sz="1600" b="0" u="none" kern="1200" dirty="0">
            <a:solidFill>
              <a:srgbClr val="033573"/>
            </a:solidFill>
          </a:endParaRP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1600" b="0" u="none" kern="1200" dirty="0">
              <a:solidFill>
                <a:srgbClr val="033573"/>
              </a:solidFill>
            </a:rPr>
            <a:t>Parents can access the actual percentage earned in the Parent Portal in Focus.</a:t>
          </a:r>
          <a:endParaRPr lang="en-US" sz="1600" kern="1200" dirty="0">
            <a:solidFill>
              <a:srgbClr val="033573"/>
            </a:solidFill>
          </a:endParaRPr>
        </a:p>
      </dsp:txBody>
      <dsp:txXfrm>
        <a:off x="1314" y="1223457"/>
        <a:ext cx="3028690" cy="4464576"/>
      </dsp:txXfrm>
    </dsp:sp>
    <dsp:sp modelId="{0BBAFF5C-6C23-4314-A35B-0CD26D0D7453}">
      <dsp:nvSpPr>
        <dsp:cNvPr id="0" name=""/>
        <dsp:cNvSpPr/>
      </dsp:nvSpPr>
      <dsp:spPr>
        <a:xfrm>
          <a:off x="3030004" y="1236075"/>
          <a:ext cx="3035763" cy="4439340"/>
        </a:xfrm>
        <a:prstGeom prst="rect">
          <a:avLst/>
        </a:prstGeom>
        <a:solidFill>
          <a:srgbClr val="AED1E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solidFill>
                <a:srgbClr val="033573"/>
              </a:solidFill>
            </a:rPr>
            <a:t> A = 4 points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solidFill>
                <a:srgbClr val="033573"/>
              </a:solidFill>
            </a:rPr>
            <a:t> B = 3 points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solidFill>
                <a:srgbClr val="033573"/>
              </a:solidFill>
            </a:rPr>
            <a:t> C = 2 points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solidFill>
                <a:srgbClr val="033573"/>
              </a:solidFill>
            </a:rPr>
            <a:t>D = 1 point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solidFill>
                <a:srgbClr val="033573"/>
              </a:solidFill>
            </a:rPr>
            <a:t> F = 0 points</a:t>
          </a:r>
        </a:p>
      </dsp:txBody>
      <dsp:txXfrm>
        <a:off x="3030004" y="1236075"/>
        <a:ext cx="3035763" cy="4439340"/>
      </dsp:txXfrm>
    </dsp:sp>
    <dsp:sp modelId="{4251A5F2-923A-4BD5-882F-85AAC02FA4D5}">
      <dsp:nvSpPr>
        <dsp:cNvPr id="0" name=""/>
        <dsp:cNvSpPr/>
      </dsp:nvSpPr>
      <dsp:spPr>
        <a:xfrm>
          <a:off x="6065768" y="1236075"/>
          <a:ext cx="3035763" cy="4439340"/>
        </a:xfrm>
        <a:prstGeom prst="rect">
          <a:avLst/>
        </a:prstGeom>
        <a:solidFill>
          <a:srgbClr val="FEBF4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u="sng" kern="1200" dirty="0">
              <a:solidFill>
                <a:srgbClr val="033573"/>
              </a:solidFill>
            </a:rPr>
            <a:t>What are the advantages for students?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600" b="0" i="0" u="none" kern="1200" dirty="0">
              <a:solidFill>
                <a:srgbClr val="033573"/>
              </a:solidFill>
            </a:rPr>
            <a:t>It mirrors the Grade Point Average (GPA) calculation model &amp; the End of Year Course calculation model from the state.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endParaRPr lang="en-US" sz="1600" b="0" i="0" u="none" kern="1200" dirty="0">
            <a:solidFill>
              <a:srgbClr val="033573"/>
            </a:solidFill>
          </a:endParaRP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600" b="0" i="0" u="none" kern="1200" dirty="0">
              <a:solidFill>
                <a:srgbClr val="033573"/>
              </a:solidFill>
            </a:rPr>
            <a:t>It makes recovery possible for students with a low grade or average.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endParaRPr lang="en-US" sz="1600" b="0" i="0" u="none" kern="1200" dirty="0">
            <a:solidFill>
              <a:srgbClr val="033573"/>
            </a:solidFill>
          </a:endParaRP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600" b="0" i="0" u="none" kern="1200" dirty="0">
              <a:solidFill>
                <a:srgbClr val="033573"/>
              </a:solidFill>
            </a:rPr>
            <a:t>It is a similar calculation model across other districts.</a:t>
          </a:r>
          <a:endParaRPr lang="en-US" sz="1600" kern="1200" dirty="0">
            <a:solidFill>
              <a:srgbClr val="033573"/>
            </a:solidFill>
          </a:endParaRPr>
        </a:p>
      </dsp:txBody>
      <dsp:txXfrm>
        <a:off x="6065768" y="1236075"/>
        <a:ext cx="3035763" cy="4439340"/>
      </dsp:txXfrm>
    </dsp:sp>
    <dsp:sp modelId="{EF589C46-8F49-45C8-92E1-A3C5EBAD999E}">
      <dsp:nvSpPr>
        <dsp:cNvPr id="0" name=""/>
        <dsp:cNvSpPr/>
      </dsp:nvSpPr>
      <dsp:spPr>
        <a:xfrm>
          <a:off x="0" y="5391099"/>
          <a:ext cx="9102846" cy="405781"/>
        </a:xfrm>
        <a:prstGeom prst="rect">
          <a:avLst/>
        </a:prstGeom>
        <a:solidFill>
          <a:srgbClr val="033573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349C1A-F1D8-48E3-9CE5-30A2BC583B5B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E02716-CABA-4B1E-8ED0-AEA00F68B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777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A53C19-163A-488B-9DDB-85ED5C4C9EF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719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391A0-EB39-4D33-856E-68980F007B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0DF606-13F8-4BEA-B606-93C5A47649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320A16-5D7A-4421-BA5A-E2ED379DA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14773-FE6D-4B63-9256-2D7F0FF73451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95333E-4CA3-4DF7-B230-CBB5B1A0A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86F076-758F-4C9F-B3C6-9BDD67C95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355A6-990F-4B18-B0B1-0D5E1682D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02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42EAF-058F-4ED9-BEAC-F4D9F5144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385C2C-D7E5-4634-BE9C-708EF4AB37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695F6D-2907-4E2F-A863-26D0F9620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14773-FE6D-4B63-9256-2D7F0FF73451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DBB907-817E-47D5-90EE-2A0F8E13F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C416D1-FA5F-4FBB-B7E8-1443B1C50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355A6-990F-4B18-B0B1-0D5E1682D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94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E32936B-F0DB-4DB4-BE6E-E998626DFE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891CC6-2711-4F8B-AC7B-E084DFB064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FF5A99-E7D1-4957-B01A-E86D239CF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14773-FE6D-4B63-9256-2D7F0FF73451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1DABA7-7C5E-49AC-B39A-5814EE8A3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B0FFF1-5DB3-4E3A-A032-675B8B65E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355A6-990F-4B18-B0B1-0D5E1682D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204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C8186-1D4E-40A5-9094-96BBDB52B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C6A597-60E0-4A5C-9A16-FB36649045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BCEAB5-408F-47A6-8C43-1EDD74C15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14773-FE6D-4B63-9256-2D7F0FF73451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0CB240-3572-42EF-A146-15B274FEA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4A55E9-F3E9-43DB-B9F0-F7233F448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355A6-990F-4B18-B0B1-0D5E1682D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538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7012C-E41D-4142-BA92-869B83602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9B5EE2-16FE-4858-8F6E-3936A6C30B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B551F9-FCFC-466C-8D0D-CDC14AF5E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14773-FE6D-4B63-9256-2D7F0FF73451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668CD8-B955-49E2-A165-D60CBD585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A70222-1783-470A-8667-F6526373A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355A6-990F-4B18-B0B1-0D5E1682D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418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C6CB9-C635-4B16-B0D6-3C682B8CF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F0361B-6A6D-482C-ACD1-95D7D4956F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7417FB-DD50-49D4-A5C6-083510EE95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16625C-695E-4E9C-9F15-967AC55A8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14773-FE6D-4B63-9256-2D7F0FF73451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7377F7-F717-4A6D-93D5-C0EEF6118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1A03FE-88CF-4F6D-B8A6-6C3966F2A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355A6-990F-4B18-B0B1-0D5E1682D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800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DF587-CAE8-4626-8D7C-9658DCC09F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5B5417-C0C0-4E8E-B87D-4204773067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DA7D6D-7E78-46CD-A1E9-12C66EE12B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A8CF7D-4BAA-41ED-A6B5-7BB38993A3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5E324F-B84B-4A52-A3AC-DEDD71CD2C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721F9CA-5468-4DC7-B00A-27F0E2DDE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14773-FE6D-4B63-9256-2D7F0FF73451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571412-8857-4055-928F-AF384C52C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390751-2586-4192-A5AF-77B1E4DBE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355A6-990F-4B18-B0B1-0D5E1682D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298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C76534-831E-4E96-9C91-DC35F8131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DB364C-2E99-4318-BC25-BC234D0E5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14773-FE6D-4B63-9256-2D7F0FF73451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5D30BC-D94A-430B-8D29-A17D9BE2B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F11FE8-BDEC-469A-A28B-A7C96529F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355A6-990F-4B18-B0B1-0D5E1682D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675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005D8B-3910-4474-915E-75A27A3AC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14773-FE6D-4B63-9256-2D7F0FF73451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B0A42E1-3D8C-4E6B-AA66-6C503F90A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86D816-5FF8-42A1-A94D-B3D95DACA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355A6-990F-4B18-B0B1-0D5E1682D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986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26C79-9FBF-4F31-B233-5928BA360B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DE08BB-04DD-4760-8BFD-120F4E8053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3EF957-E73F-4B39-99C5-944190A3EA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EF30BB-94FA-4A3C-8C59-EED302F5D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14773-FE6D-4B63-9256-2D7F0FF73451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C6A550-7136-41E2-83BE-C715C9A21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3D9786-E341-42AE-962F-8C2FFC89E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355A6-990F-4B18-B0B1-0D5E1682D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513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C58D8D-9F1C-45DC-B98A-A401352B1A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3AF4F3-798F-4252-92CB-3071ADCDD0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421467-4912-484E-9B58-31AEDDAE15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284EBE-2C5B-475E-ACFE-EEFB45E41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14773-FE6D-4B63-9256-2D7F0FF73451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4BC8EF-D4B8-499C-845C-9E3B3DE1A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94EDB3-87AF-40EE-ADE0-618445C09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355A6-990F-4B18-B0B1-0D5E1682D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996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8F560E-C05C-4AF9-95C8-77290D3323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5212F6-390A-4D69-B492-7B762B5F42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8FC44C-44CF-4E24-8210-D19E28235C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714773-FE6D-4B63-9256-2D7F0FF73451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448947-F771-49CD-8692-7E515B7FAD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9A8DF0-4FC4-455A-88CA-CC1FF4C508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355A6-990F-4B18-B0B1-0D5E1682D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101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81C4FED-1845-4CE7-AAC6-8DFCBA9E61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915B7053-7F96-448A-80EC-973774ACDEC9}"/>
              </a:ext>
            </a:extLst>
          </p:cNvPr>
          <p:cNvGraphicFramePr/>
          <p:nvPr/>
        </p:nvGraphicFramePr>
        <p:xfrm>
          <a:off x="1094451" y="526119"/>
          <a:ext cx="9102846" cy="57968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0BF05DF6-5D10-4013-ABBF-C17117525090}"/>
              </a:ext>
            </a:extLst>
          </p:cNvPr>
          <p:cNvSpPr txBox="1"/>
          <p:nvPr/>
        </p:nvSpPr>
        <p:spPr>
          <a:xfrm>
            <a:off x="2791711" y="5953668"/>
            <a:ext cx="6191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This is not retroactive for grades earned prior to this school year.</a:t>
            </a:r>
          </a:p>
        </p:txBody>
      </p:sp>
    </p:spTree>
    <p:extLst>
      <p:ext uri="{BB962C8B-B14F-4D97-AF65-F5344CB8AC3E}">
        <p14:creationId xmlns:p14="http://schemas.microsoft.com/office/powerpoint/2010/main" val="2426796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152</Words>
  <Application>Microsoft Office PowerPoint</Application>
  <PresentationFormat>Widescreen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Houchin, Lori</dc:creator>
  <cp:lastModifiedBy>Houchin, Lori</cp:lastModifiedBy>
  <cp:revision>5</cp:revision>
  <dcterms:created xsi:type="dcterms:W3CDTF">2021-10-06T17:24:53Z</dcterms:created>
  <dcterms:modified xsi:type="dcterms:W3CDTF">2021-10-06T18:38:19Z</dcterms:modified>
</cp:coreProperties>
</file>